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/>
    <p:restoredTop sz="94637"/>
  </p:normalViewPr>
  <p:slideViewPr>
    <p:cSldViewPr snapToGrid="0" snapToObjects="1">
      <p:cViewPr varScale="1">
        <p:scale>
          <a:sx n="68" d="100"/>
          <a:sy n="68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3A181-B5E1-464D-BC56-1FFCB9852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FF2D4-30CF-B64C-A0CC-A3DF9FCBA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72BD3-ABE2-CF4B-AB52-0F1156D6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8F6E7-9B31-E441-B637-2573FD39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B07F8-9E48-5848-8487-7EB79ED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1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4241-B1CD-2F46-BD11-909DBF5B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239FF-6B88-714D-8231-6EB5BE4D8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87A34-2A58-4D4D-A32F-43A774FC2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DB0D1-BAA0-604B-B14B-B5B2DA4F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9C0F7-6ED8-4645-BD5D-F14DA779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F117F-5715-6B43-BB02-38225ED199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F7367-99D2-8C48-9BF7-2D0E86650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C48F2-0A02-DF42-A3A1-962AD35FC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04C7F-EB04-B840-B9B1-758974D3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8822-9DA3-3040-93B4-801C8A2B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0DCCB-4449-BE4B-B73C-13A53D5D4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7BAA-BC31-DE44-9625-80C875142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F1074-8BD3-9245-958E-B8362146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8E1E6-856D-634D-8E95-94688B43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9ABF2-B687-4E46-BC87-7C24E1E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2032-8F7D-0F48-BDBC-E96EAAA5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FADE3-F2B2-B248-B1DF-9F1BE29EE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C4E0-857E-DB41-A58D-9909F0DE3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DF928-E188-3046-BD23-5A40E7EA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EB7A-368B-FC48-8C70-91BE2093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4AE0-0D18-BC46-8A70-BBF03A442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A617-146B-4841-B29A-F0563B184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25CAD-BED6-2F4C-A9F7-02F10C1C5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9063A-18C5-4A4D-8B4F-6232EB07A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D63F9-B1FF-534E-BB6E-F9C3F19EA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FEBAB-946A-F240-8E8D-375443D7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BD78-6F3B-D44F-AF85-4AA7B4D7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242A7-3ECD-6549-AA01-01F5838C2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1B771-FB05-DB4E-9E3E-0EC61E145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2EFA8-223D-2842-B680-038CA6F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ABBD0-2643-7E4B-8483-09AB01330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7B933-9B2E-D34E-87D6-4D318A89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42D82-A095-934F-8862-703791D5D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4A2DA-5877-8B44-B28D-3E874A616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A319D-0559-534C-9335-4691DD72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D35A8-0643-164D-A57B-61007BFD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A1A2-CBFD-544F-9611-A934C5BF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A5A89-0BD9-C244-B42D-71A49A5C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8A0E9-B9E0-0441-A350-D385D8C94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F4BED-CE77-9543-8E55-04C3F6EC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338C-B1F9-4E46-8A6C-75AE5DAB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2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62B7-B9AE-1746-B04E-1E5749829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2930-1140-8442-A525-D5A6955C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F1FA9-D40C-5340-9809-9AA8D9A4D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A89A1-029E-0A4F-A5AC-DB76ADC37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ECD2-716F-0444-A8EB-13BE81F6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B2205-775F-5144-A883-55A94747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0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4A02-2565-A34B-8028-E6A9D9B9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BE9CC-48BC-C045-B39A-5A3C278E9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795B0-A378-364D-9638-B27AABBDD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31D2-E08D-F645-9689-12AE61E8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EFD4F-D3A4-B649-AF9A-AA1D46D1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7061B-554E-E843-A8DA-E624FC1B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183B2-F045-0140-BDD0-FCF340EE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DC32C-911B-1F4C-AC9C-1854B780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0339C-B36C-6244-9197-DA8022BDB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0EA1-C135-BC48-BF2A-AD4A58225CEE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5C88-9509-654E-8179-B307320C0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3DAFA-661D-7148-B6E8-2AC67C666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E685-19A4-2D4F-A439-AC792E2C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0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C810-301C-C840-8F01-33E1BF3E1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1721"/>
            <a:ext cx="9144000" cy="208861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ROAD MAINTENANCE FORUM</a:t>
            </a:r>
            <a:br>
              <a:rPr lang="en-US" b="1" dirty="0">
                <a:latin typeface="+mn-lt"/>
              </a:rPr>
            </a:b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07 April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A2602F-47E7-0548-91A5-C2938CF9B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500" b="1" dirty="0"/>
              <a:t>Presented by</a:t>
            </a:r>
          </a:p>
          <a:p>
            <a:endParaRPr lang="en-US" sz="4500" b="1" dirty="0"/>
          </a:p>
          <a:p>
            <a:r>
              <a:rPr lang="en-US" sz="4500" b="1" dirty="0"/>
              <a:t>Johan </a:t>
            </a:r>
            <a:r>
              <a:rPr lang="en-US" sz="4500" b="1" dirty="0" err="1"/>
              <a:t>Hattingh</a:t>
            </a:r>
            <a:endParaRPr lang="en-US" sz="4500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FA06598-9CAD-C54F-935A-372CBB3D3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714" y="5392244"/>
            <a:ext cx="2759458" cy="11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6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Introduction: </a:t>
            </a:r>
            <a:r>
              <a:rPr lang="en-US" dirty="0"/>
              <a:t>(Pothole patching as “self-imposed KPI”; Basic pavement management principles must be in-place)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Basic Principles prior to Patching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800" dirty="0"/>
              <a:t>Understand or determine mechanism of failure (deformation, binder properties, raveling, crack activity, pumping and poor drainage)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800" dirty="0"/>
              <a:t>Design the patch in accordance with the findings of 2i) regarding thickness of repair, follow-up activity, choice of patching materials, related activities, reinstatement of drainage etc.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7939EF-A15A-724E-B983-199B04EF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30" y="586740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en-US" sz="2800" b="1" dirty="0"/>
              <a:t>Choice of Materials for Patching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800" dirty="0"/>
              <a:t>Basic Principle: Material to be compatible with existing pavement </a:t>
            </a:r>
          </a:p>
          <a:p>
            <a:pPr lvl="3"/>
            <a:r>
              <a:rPr lang="en-US" sz="2800" dirty="0"/>
              <a:t>Granular base with granular material of similar properties</a:t>
            </a:r>
          </a:p>
          <a:p>
            <a:pPr lvl="3"/>
            <a:r>
              <a:rPr lang="en-US" sz="2800" dirty="0"/>
              <a:t>Macadam base with macadam material </a:t>
            </a:r>
          </a:p>
          <a:p>
            <a:pPr lvl="3"/>
            <a:r>
              <a:rPr lang="en-US" sz="2800" dirty="0"/>
              <a:t>Cemented base with cemented material</a:t>
            </a:r>
          </a:p>
          <a:p>
            <a:pPr lvl="3"/>
            <a:r>
              <a:rPr lang="en-US" sz="2800" dirty="0"/>
              <a:t>Emergency patching: asphaltic materials (refer to Herman Marias’s presentation)</a:t>
            </a:r>
            <a:br>
              <a:rPr lang="en-US" sz="2800" dirty="0"/>
            </a:br>
            <a:endParaRPr lang="en-US" sz="2800" dirty="0"/>
          </a:p>
          <a:p>
            <a:pPr marL="1371600" lvl="3" indent="0">
              <a:buNone/>
            </a:pPr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08419F-3D2A-654C-B58C-E08A4D1A5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30" y="586740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7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4"/>
            </a:pPr>
            <a:r>
              <a:rPr lang="en-US" sz="2800" b="1" dirty="0"/>
              <a:t>Basic Construction Techniques</a:t>
            </a:r>
          </a:p>
          <a:p>
            <a:pPr lvl="1"/>
            <a:r>
              <a:rPr lang="en-US" sz="2800" dirty="0"/>
              <a:t>Limit the depth of sawcut joint to 5mm (Rather, do not use diamond cutting blades)</a:t>
            </a:r>
          </a:p>
          <a:p>
            <a:pPr lvl="1"/>
            <a:r>
              <a:rPr lang="en-US" sz="2800" dirty="0"/>
              <a:t>Avoid jointing in wheel tracks </a:t>
            </a:r>
          </a:p>
          <a:p>
            <a:pPr lvl="1"/>
            <a:r>
              <a:rPr lang="en-US" sz="2800" dirty="0"/>
              <a:t>Consider final level of patch with next activity</a:t>
            </a:r>
          </a:p>
          <a:p>
            <a:pPr lvl="1"/>
            <a:r>
              <a:rPr lang="en-US" sz="2800" dirty="0"/>
              <a:t>Avoid vertical excavation walls (rather step or incline)</a:t>
            </a:r>
          </a:p>
          <a:p>
            <a:pPr lvl="1"/>
            <a:r>
              <a:rPr lang="en-US" sz="2800" dirty="0"/>
              <a:t>Avoid “dam wall” formation (reservoir effect)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12E4A91-1371-2E4C-846D-63E2A457A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330" y="586740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84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63" y="18082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95" y="1733152"/>
            <a:ext cx="4771768" cy="43513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US" sz="2800" b="1" dirty="0"/>
              <a:t>Example of well-intended, but poorly executed pothole patching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dirty="0"/>
              <a:t>Incorrect choice of base material &amp; poor joint placement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335E2-B1F8-C446-9179-D8421F33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69" y="263622"/>
            <a:ext cx="4771768" cy="633075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0C83583-2CB0-954A-9C0D-C02751388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3" y="5794844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5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86" y="2186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162" y="1703905"/>
            <a:ext cx="4771768" cy="43513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US" sz="2800" b="1" dirty="0"/>
              <a:t>Example of well-intended, but poorly executed pothole patching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dirty="0"/>
              <a:t>Incorrect choice of base material &amp; poor joint placement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FEAD06-AA8E-E347-A71E-5355ACB1A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70" y="277031"/>
            <a:ext cx="4771767" cy="636235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7E60685-CC8B-C54E-B7F6-9250BE87F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3" y="5794844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1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0821-90F5-BF4C-9EEB-20340EF2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63" y="14123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BASE LAYER MATERIAL 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FOR PATCHING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0164-0237-314E-8BD3-87E963B9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45" y="1759956"/>
            <a:ext cx="4771768" cy="43513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5"/>
            </a:pPr>
            <a:r>
              <a:rPr lang="en-US" sz="2800" b="1" dirty="0"/>
              <a:t>Recent examples of well-intended, but poorly executed pothole patching</a:t>
            </a:r>
          </a:p>
          <a:p>
            <a:pPr marL="457200" lvl="1" indent="0">
              <a:buNone/>
            </a:pPr>
            <a:endParaRPr lang="en-US" sz="2800" b="1" dirty="0"/>
          </a:p>
          <a:p>
            <a:pPr marL="457200" lvl="1" indent="0">
              <a:buNone/>
            </a:pPr>
            <a:r>
              <a:rPr lang="en-US" sz="2800" dirty="0"/>
              <a:t>Segregation of G1 aggregate</a:t>
            </a:r>
          </a:p>
          <a:p>
            <a:pPr marL="457200" lvl="1" indent="0">
              <a:buNone/>
            </a:pP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86044F-81D4-D34D-B4B8-B0B27750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9" y="141234"/>
            <a:ext cx="4944928" cy="658239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8BE0A50-8AEA-5A49-A486-0F1C499C9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3" y="5794844"/>
            <a:ext cx="2069470" cy="8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0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272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ROAD MAINTENANCE FORUM  07 April 2022</vt:lpstr>
      <vt:lpstr>BASE LAYER MATERIAL FOR PATCHING</vt:lpstr>
      <vt:lpstr>BASE LAYER MATERIAL FOR PATCHING</vt:lpstr>
      <vt:lpstr>BASE LAYER MATERIAL FOR PATCHING</vt:lpstr>
      <vt:lpstr>BASE LAYER MATERIAL  FOR PATCHING</vt:lpstr>
      <vt:lpstr>BASE LAYER MATERIAL  FOR PATCHING</vt:lpstr>
      <vt:lpstr>BASE LAYER MATERIAL  FOR PATCHING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Rossouw</dc:creator>
  <cp:lastModifiedBy>Hazel Brown</cp:lastModifiedBy>
  <cp:revision>7</cp:revision>
  <dcterms:created xsi:type="dcterms:W3CDTF">2022-04-04T14:51:52Z</dcterms:created>
  <dcterms:modified xsi:type="dcterms:W3CDTF">2022-04-19T10:06:23Z</dcterms:modified>
</cp:coreProperties>
</file>